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1"/>
  </p:notesMasterIdLst>
  <p:sldIdLst>
    <p:sldId id="256" r:id="rId2"/>
    <p:sldId id="261" r:id="rId3"/>
    <p:sldId id="259" r:id="rId4"/>
    <p:sldId id="260" r:id="rId5"/>
    <p:sldId id="257" r:id="rId6"/>
    <p:sldId id="258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514"/>
    <p:restoredTop sz="77419"/>
  </p:normalViewPr>
  <p:slideViewPr>
    <p:cSldViewPr snapToGrid="0" snapToObjects="1">
      <p:cViewPr varScale="1">
        <p:scale>
          <a:sx n="108" d="100"/>
          <a:sy n="108" d="100"/>
        </p:scale>
        <p:origin x="183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A33E180-5DEC-4032-86ED-A70D879E9381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2" csCatId="colorful" phldr="1"/>
      <dgm:spPr/>
      <dgm:t>
        <a:bodyPr/>
        <a:lstStyle/>
        <a:p>
          <a:endParaRPr lang="en-US"/>
        </a:p>
      </dgm:t>
    </dgm:pt>
    <dgm:pt modelId="{C73F593E-1C13-4CC7-BEBF-AA3625D98DA5}">
      <dgm:prSet/>
      <dgm:spPr/>
      <dgm:t>
        <a:bodyPr/>
        <a:lstStyle/>
        <a:p>
          <a:r>
            <a:rPr lang="en-US"/>
            <a:t>Certificates provides data encryption when interacting with a website</a:t>
          </a:r>
        </a:p>
      </dgm:t>
    </dgm:pt>
    <dgm:pt modelId="{08E2B87C-4033-4DC4-9C82-5833620C222B}" type="parTrans" cxnId="{54D6F995-46FB-4C02-99E8-604DC9EC290E}">
      <dgm:prSet/>
      <dgm:spPr/>
      <dgm:t>
        <a:bodyPr/>
        <a:lstStyle/>
        <a:p>
          <a:endParaRPr lang="en-US"/>
        </a:p>
      </dgm:t>
    </dgm:pt>
    <dgm:pt modelId="{3378AD00-8BAF-49F7-A128-6198D7662437}" type="sibTrans" cxnId="{54D6F995-46FB-4C02-99E8-604DC9EC290E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AFDA5C23-5B75-4BDC-AC62-0047E6FE43C4}">
      <dgm:prSet/>
      <dgm:spPr/>
      <dgm:t>
        <a:bodyPr/>
        <a:lstStyle/>
        <a:p>
          <a:r>
            <a:rPr lang="en-US"/>
            <a:t>Without TLS, your HTTP traffic could be intercepted and read in a ‘MITM’ attack</a:t>
          </a:r>
        </a:p>
      </dgm:t>
    </dgm:pt>
    <dgm:pt modelId="{A8BBFE7E-9D9A-4139-B498-5BE5D61235E6}" type="parTrans" cxnId="{4EE52AD9-AB63-43A3-9FBF-BBE91E69512E}">
      <dgm:prSet/>
      <dgm:spPr/>
      <dgm:t>
        <a:bodyPr/>
        <a:lstStyle/>
        <a:p>
          <a:endParaRPr lang="en-US"/>
        </a:p>
      </dgm:t>
    </dgm:pt>
    <dgm:pt modelId="{7B5544EC-61DB-484F-B215-C69188B78F8C}" type="sibTrans" cxnId="{4EE52AD9-AB63-43A3-9FBF-BBE91E69512E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37CF6674-DF8F-4536-93A4-EF602093C15E}">
      <dgm:prSet/>
      <dgm:spPr/>
      <dgm:t>
        <a:bodyPr/>
        <a:lstStyle/>
        <a:p>
          <a:r>
            <a:rPr lang="en-US"/>
            <a:t>Certificates use public and private keys for encryption</a:t>
          </a:r>
        </a:p>
      </dgm:t>
    </dgm:pt>
    <dgm:pt modelId="{4D415644-CDA2-45BB-B327-AD2E4D9E6DF9}" type="parTrans" cxnId="{B67FFFA7-2BA0-4B22-B3E2-BEF4B436A776}">
      <dgm:prSet/>
      <dgm:spPr/>
      <dgm:t>
        <a:bodyPr/>
        <a:lstStyle/>
        <a:p>
          <a:endParaRPr lang="en-US"/>
        </a:p>
      </dgm:t>
    </dgm:pt>
    <dgm:pt modelId="{F5E921CA-2394-46DE-8DFC-45D0FAF0AFA7}" type="sibTrans" cxnId="{B67FFFA7-2BA0-4B22-B3E2-BEF4B436A776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42BED5D8-7417-490A-ABE5-F655B4F078BD}">
      <dgm:prSet/>
      <dgm:spPr/>
      <dgm:t>
        <a:bodyPr/>
        <a:lstStyle/>
        <a:p>
          <a:r>
            <a:rPr lang="en-US"/>
            <a:t>Pub and Priv keys work together, and used alone aren’t used for decryption</a:t>
          </a:r>
        </a:p>
      </dgm:t>
    </dgm:pt>
    <dgm:pt modelId="{E27171D9-524F-499D-9E18-7F06C1123823}" type="parTrans" cxnId="{6F7E8E12-055D-4138-87CF-82B18431DA7A}">
      <dgm:prSet/>
      <dgm:spPr/>
      <dgm:t>
        <a:bodyPr/>
        <a:lstStyle/>
        <a:p>
          <a:endParaRPr lang="en-US"/>
        </a:p>
      </dgm:t>
    </dgm:pt>
    <dgm:pt modelId="{223069F0-AA6F-42A1-93A6-2D6FD8E4B602}" type="sibTrans" cxnId="{6F7E8E12-055D-4138-87CF-82B18431DA7A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4B5804EF-F562-454B-A6F6-55C0C24192C1}">
      <dgm:prSet/>
      <dgm:spPr/>
      <dgm:t>
        <a:bodyPr/>
        <a:lstStyle/>
        <a:p>
          <a:r>
            <a:rPr lang="en-US" dirty="0"/>
            <a:t>Certificate Authorities ensure a Pub key provided from a server's certificate is legit</a:t>
          </a:r>
        </a:p>
      </dgm:t>
    </dgm:pt>
    <dgm:pt modelId="{83E4C71B-1052-4288-889E-9BDD9C71DC9F}" type="parTrans" cxnId="{6FA937BA-D942-497D-9A9C-2A475DD79D2A}">
      <dgm:prSet/>
      <dgm:spPr/>
      <dgm:t>
        <a:bodyPr/>
        <a:lstStyle/>
        <a:p>
          <a:endParaRPr lang="en-US"/>
        </a:p>
      </dgm:t>
    </dgm:pt>
    <dgm:pt modelId="{DECBDB8C-7C64-4B76-A228-90037CCB0D6B}" type="sibTrans" cxnId="{6FA937BA-D942-497D-9A9C-2A475DD79D2A}">
      <dgm:prSet/>
      <dgm:spPr/>
      <dgm:t>
        <a:bodyPr/>
        <a:lstStyle/>
        <a:p>
          <a:endParaRPr lang="en-US"/>
        </a:p>
      </dgm:t>
    </dgm:pt>
    <dgm:pt modelId="{09D4844E-48B2-426E-8845-DB5A039582E1}" type="pres">
      <dgm:prSet presAssocID="{3A33E180-5DEC-4032-86ED-A70D879E9381}" presName="root" presStyleCnt="0">
        <dgm:presLayoutVars>
          <dgm:dir/>
          <dgm:resizeHandles val="exact"/>
        </dgm:presLayoutVars>
      </dgm:prSet>
      <dgm:spPr/>
    </dgm:pt>
    <dgm:pt modelId="{5964E4FB-B51D-4ADE-B9FA-14EFFB2179B9}" type="pres">
      <dgm:prSet presAssocID="{AFDA5C23-5B75-4BDC-AC62-0047E6FE43C4}" presName="compNode" presStyleCnt="0"/>
      <dgm:spPr/>
    </dgm:pt>
    <dgm:pt modelId="{7C5CCE68-E312-4E38-BDF4-27B19431BB00}" type="pres">
      <dgm:prSet presAssocID="{AFDA5C23-5B75-4BDC-AC62-0047E6FE43C4}" presName="bgRect" presStyleLbl="bgShp" presStyleIdx="0" presStyleCnt="5"/>
      <dgm:spPr/>
    </dgm:pt>
    <dgm:pt modelId="{C97FC89F-F352-4361-B7E2-EB1FADC8C22E}" type="pres">
      <dgm:prSet presAssocID="{AFDA5C23-5B75-4BDC-AC62-0047E6FE43C4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sconnected"/>
        </a:ext>
      </dgm:extLst>
    </dgm:pt>
    <dgm:pt modelId="{8AC72ED5-8CA2-4112-BAA4-99596FACEAF2}" type="pres">
      <dgm:prSet presAssocID="{AFDA5C23-5B75-4BDC-AC62-0047E6FE43C4}" presName="spaceRect" presStyleCnt="0"/>
      <dgm:spPr/>
    </dgm:pt>
    <dgm:pt modelId="{F52D0FC8-749D-4877-91CE-F07EEAA3E9D3}" type="pres">
      <dgm:prSet presAssocID="{AFDA5C23-5B75-4BDC-AC62-0047E6FE43C4}" presName="parTx" presStyleLbl="revTx" presStyleIdx="0" presStyleCnt="5">
        <dgm:presLayoutVars>
          <dgm:chMax val="0"/>
          <dgm:chPref val="0"/>
        </dgm:presLayoutVars>
      </dgm:prSet>
      <dgm:spPr/>
    </dgm:pt>
    <dgm:pt modelId="{15333B9D-48E1-43EC-B7D0-1B8D7CE03E6A}" type="pres">
      <dgm:prSet presAssocID="{7B5544EC-61DB-484F-B215-C69188B78F8C}" presName="sibTrans" presStyleCnt="0"/>
      <dgm:spPr/>
    </dgm:pt>
    <dgm:pt modelId="{484BE593-F2F5-4DF2-864A-1D4C39D9AC57}" type="pres">
      <dgm:prSet presAssocID="{C73F593E-1C13-4CC7-BEBF-AA3625D98DA5}" presName="compNode" presStyleCnt="0"/>
      <dgm:spPr/>
    </dgm:pt>
    <dgm:pt modelId="{2ADC86B8-4B9E-484B-96D1-F589F650EEEF}" type="pres">
      <dgm:prSet presAssocID="{C73F593E-1C13-4CC7-BEBF-AA3625D98DA5}" presName="bgRect" presStyleLbl="bgShp" presStyleIdx="1" presStyleCnt="5"/>
      <dgm:spPr/>
    </dgm:pt>
    <dgm:pt modelId="{65950092-2C18-4C33-A13E-C9FF195EC11F}" type="pres">
      <dgm:prSet presAssocID="{C73F593E-1C13-4CC7-BEBF-AA3625D98DA5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ock"/>
        </a:ext>
      </dgm:extLst>
    </dgm:pt>
    <dgm:pt modelId="{13F06EE8-FD72-428C-9919-DFE6497134AF}" type="pres">
      <dgm:prSet presAssocID="{C73F593E-1C13-4CC7-BEBF-AA3625D98DA5}" presName="spaceRect" presStyleCnt="0"/>
      <dgm:spPr/>
    </dgm:pt>
    <dgm:pt modelId="{319D0027-E85C-4347-A9A3-931653B31221}" type="pres">
      <dgm:prSet presAssocID="{C73F593E-1C13-4CC7-BEBF-AA3625D98DA5}" presName="parTx" presStyleLbl="revTx" presStyleIdx="1" presStyleCnt="5">
        <dgm:presLayoutVars>
          <dgm:chMax val="0"/>
          <dgm:chPref val="0"/>
        </dgm:presLayoutVars>
      </dgm:prSet>
      <dgm:spPr/>
    </dgm:pt>
    <dgm:pt modelId="{C25ABC85-B456-4F0C-811F-CEF27915AEEB}" type="pres">
      <dgm:prSet presAssocID="{3378AD00-8BAF-49F7-A128-6198D7662437}" presName="sibTrans" presStyleCnt="0"/>
      <dgm:spPr/>
    </dgm:pt>
    <dgm:pt modelId="{D3864568-CB31-4D37-B6FA-7F99465E8976}" type="pres">
      <dgm:prSet presAssocID="{37CF6674-DF8F-4536-93A4-EF602093C15E}" presName="compNode" presStyleCnt="0"/>
      <dgm:spPr/>
    </dgm:pt>
    <dgm:pt modelId="{FE5FEAD3-817D-455B-B6DD-0A0D0BD86557}" type="pres">
      <dgm:prSet presAssocID="{37CF6674-DF8F-4536-93A4-EF602093C15E}" presName="bgRect" presStyleLbl="bgShp" presStyleIdx="2" presStyleCnt="5"/>
      <dgm:spPr/>
    </dgm:pt>
    <dgm:pt modelId="{6C847F58-3155-4467-8CF0-4224CE7A85C8}" type="pres">
      <dgm:prSet presAssocID="{37CF6674-DF8F-4536-93A4-EF602093C15E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Key"/>
        </a:ext>
      </dgm:extLst>
    </dgm:pt>
    <dgm:pt modelId="{41D08805-03BD-41D3-AFED-3128F9F44C85}" type="pres">
      <dgm:prSet presAssocID="{37CF6674-DF8F-4536-93A4-EF602093C15E}" presName="spaceRect" presStyleCnt="0"/>
      <dgm:spPr/>
    </dgm:pt>
    <dgm:pt modelId="{FF9BE7D9-494E-4BBF-A429-6078CA7D431D}" type="pres">
      <dgm:prSet presAssocID="{37CF6674-DF8F-4536-93A4-EF602093C15E}" presName="parTx" presStyleLbl="revTx" presStyleIdx="2" presStyleCnt="5">
        <dgm:presLayoutVars>
          <dgm:chMax val="0"/>
          <dgm:chPref val="0"/>
        </dgm:presLayoutVars>
      </dgm:prSet>
      <dgm:spPr/>
    </dgm:pt>
    <dgm:pt modelId="{D02C3FD1-9895-41B0-9A97-CFAB3EB2FB32}" type="pres">
      <dgm:prSet presAssocID="{F5E921CA-2394-46DE-8DFC-45D0FAF0AFA7}" presName="sibTrans" presStyleCnt="0"/>
      <dgm:spPr/>
    </dgm:pt>
    <dgm:pt modelId="{0658222C-871A-4CC2-9016-2B69A2A3E2E4}" type="pres">
      <dgm:prSet presAssocID="{42BED5D8-7417-490A-ABE5-F655B4F078BD}" presName="compNode" presStyleCnt="0"/>
      <dgm:spPr/>
    </dgm:pt>
    <dgm:pt modelId="{6735C883-8648-4109-8A93-6E06207E88C7}" type="pres">
      <dgm:prSet presAssocID="{42BED5D8-7417-490A-ABE5-F655B4F078BD}" presName="bgRect" presStyleLbl="bgShp" presStyleIdx="3" presStyleCnt="5"/>
      <dgm:spPr/>
    </dgm:pt>
    <dgm:pt modelId="{9FD3E031-BAAA-4B2E-AB03-25828DD0F583}" type="pres">
      <dgm:prSet presAssocID="{42BED5D8-7417-490A-ABE5-F655B4F078BD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nlock"/>
        </a:ext>
      </dgm:extLst>
    </dgm:pt>
    <dgm:pt modelId="{79361AED-9E88-4AAA-9721-696EF6CE666B}" type="pres">
      <dgm:prSet presAssocID="{42BED5D8-7417-490A-ABE5-F655B4F078BD}" presName="spaceRect" presStyleCnt="0"/>
      <dgm:spPr/>
    </dgm:pt>
    <dgm:pt modelId="{0FDC318A-8BF4-4EBE-B01E-F2F200F0970F}" type="pres">
      <dgm:prSet presAssocID="{42BED5D8-7417-490A-ABE5-F655B4F078BD}" presName="parTx" presStyleLbl="revTx" presStyleIdx="3" presStyleCnt="5">
        <dgm:presLayoutVars>
          <dgm:chMax val="0"/>
          <dgm:chPref val="0"/>
        </dgm:presLayoutVars>
      </dgm:prSet>
      <dgm:spPr/>
    </dgm:pt>
    <dgm:pt modelId="{45571F27-0783-49EF-9320-C6F2BDCEB579}" type="pres">
      <dgm:prSet presAssocID="{223069F0-AA6F-42A1-93A6-2D6FD8E4B602}" presName="sibTrans" presStyleCnt="0"/>
      <dgm:spPr/>
    </dgm:pt>
    <dgm:pt modelId="{F424545B-8983-4227-BB53-FE0C1035611F}" type="pres">
      <dgm:prSet presAssocID="{4B5804EF-F562-454B-A6F6-55C0C24192C1}" presName="compNode" presStyleCnt="0"/>
      <dgm:spPr/>
    </dgm:pt>
    <dgm:pt modelId="{B111880C-272C-46B9-AAD0-98FDBF5C2359}" type="pres">
      <dgm:prSet presAssocID="{4B5804EF-F562-454B-A6F6-55C0C24192C1}" presName="bgRect" presStyleLbl="bgShp" presStyleIdx="4" presStyleCnt="5"/>
      <dgm:spPr/>
    </dgm:pt>
    <dgm:pt modelId="{A53BD811-1FDC-403C-8FB1-E7072ADFD655}" type="pres">
      <dgm:prSet presAssocID="{4B5804EF-F562-454B-A6F6-55C0C24192C1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aiter"/>
        </a:ext>
      </dgm:extLst>
    </dgm:pt>
    <dgm:pt modelId="{7F739555-CC12-400F-86F1-F2539D215060}" type="pres">
      <dgm:prSet presAssocID="{4B5804EF-F562-454B-A6F6-55C0C24192C1}" presName="spaceRect" presStyleCnt="0"/>
      <dgm:spPr/>
    </dgm:pt>
    <dgm:pt modelId="{14873A63-1FEC-4B2F-9152-66B1BCD3EFAF}" type="pres">
      <dgm:prSet presAssocID="{4B5804EF-F562-454B-A6F6-55C0C24192C1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6F7E8E12-055D-4138-87CF-82B18431DA7A}" srcId="{3A33E180-5DEC-4032-86ED-A70D879E9381}" destId="{42BED5D8-7417-490A-ABE5-F655B4F078BD}" srcOrd="3" destOrd="0" parTransId="{E27171D9-524F-499D-9E18-7F06C1123823}" sibTransId="{223069F0-AA6F-42A1-93A6-2D6FD8E4B602}"/>
    <dgm:cxn modelId="{14AB522F-3851-2444-B11E-6330B902E641}" type="presOf" srcId="{37CF6674-DF8F-4536-93A4-EF602093C15E}" destId="{FF9BE7D9-494E-4BBF-A429-6078CA7D431D}" srcOrd="0" destOrd="0" presId="urn:microsoft.com/office/officeart/2018/2/layout/IconVerticalSolidList"/>
    <dgm:cxn modelId="{1A1D8A52-898C-8A47-80D5-3C47E4DAD84F}" type="presOf" srcId="{42BED5D8-7417-490A-ABE5-F655B4F078BD}" destId="{0FDC318A-8BF4-4EBE-B01E-F2F200F0970F}" srcOrd="0" destOrd="0" presId="urn:microsoft.com/office/officeart/2018/2/layout/IconVerticalSolidList"/>
    <dgm:cxn modelId="{34550A65-1EEB-2E44-A813-27805CE58A0E}" type="presOf" srcId="{4B5804EF-F562-454B-A6F6-55C0C24192C1}" destId="{14873A63-1FEC-4B2F-9152-66B1BCD3EFAF}" srcOrd="0" destOrd="0" presId="urn:microsoft.com/office/officeart/2018/2/layout/IconVerticalSolidList"/>
    <dgm:cxn modelId="{56B71482-FC21-8144-B8D1-5BDCAAB6D101}" type="presOf" srcId="{C73F593E-1C13-4CC7-BEBF-AA3625D98DA5}" destId="{319D0027-E85C-4347-A9A3-931653B31221}" srcOrd="0" destOrd="0" presId="urn:microsoft.com/office/officeart/2018/2/layout/IconVerticalSolidList"/>
    <dgm:cxn modelId="{54D6F995-46FB-4C02-99E8-604DC9EC290E}" srcId="{3A33E180-5DEC-4032-86ED-A70D879E9381}" destId="{C73F593E-1C13-4CC7-BEBF-AA3625D98DA5}" srcOrd="1" destOrd="0" parTransId="{08E2B87C-4033-4DC4-9C82-5833620C222B}" sibTransId="{3378AD00-8BAF-49F7-A128-6198D7662437}"/>
    <dgm:cxn modelId="{CC7ABCA4-5D86-B843-959C-4F6DE7B4EBAF}" type="presOf" srcId="{3A33E180-5DEC-4032-86ED-A70D879E9381}" destId="{09D4844E-48B2-426E-8845-DB5A039582E1}" srcOrd="0" destOrd="0" presId="urn:microsoft.com/office/officeart/2018/2/layout/IconVerticalSolidList"/>
    <dgm:cxn modelId="{B67FFFA7-2BA0-4B22-B3E2-BEF4B436A776}" srcId="{3A33E180-5DEC-4032-86ED-A70D879E9381}" destId="{37CF6674-DF8F-4536-93A4-EF602093C15E}" srcOrd="2" destOrd="0" parTransId="{4D415644-CDA2-45BB-B327-AD2E4D9E6DF9}" sibTransId="{F5E921CA-2394-46DE-8DFC-45D0FAF0AFA7}"/>
    <dgm:cxn modelId="{6FA937BA-D942-497D-9A9C-2A475DD79D2A}" srcId="{3A33E180-5DEC-4032-86ED-A70D879E9381}" destId="{4B5804EF-F562-454B-A6F6-55C0C24192C1}" srcOrd="4" destOrd="0" parTransId="{83E4C71B-1052-4288-889E-9BDD9C71DC9F}" sibTransId="{DECBDB8C-7C64-4B76-A228-90037CCB0D6B}"/>
    <dgm:cxn modelId="{D89595D2-1B02-AE4E-A2B2-5F66E4219F30}" type="presOf" srcId="{AFDA5C23-5B75-4BDC-AC62-0047E6FE43C4}" destId="{F52D0FC8-749D-4877-91CE-F07EEAA3E9D3}" srcOrd="0" destOrd="0" presId="urn:microsoft.com/office/officeart/2018/2/layout/IconVerticalSolidList"/>
    <dgm:cxn modelId="{4EE52AD9-AB63-43A3-9FBF-BBE91E69512E}" srcId="{3A33E180-5DEC-4032-86ED-A70D879E9381}" destId="{AFDA5C23-5B75-4BDC-AC62-0047E6FE43C4}" srcOrd="0" destOrd="0" parTransId="{A8BBFE7E-9D9A-4139-B498-5BE5D61235E6}" sibTransId="{7B5544EC-61DB-484F-B215-C69188B78F8C}"/>
    <dgm:cxn modelId="{62C5F5FD-D079-984F-BAFE-09BDC4073F40}" type="presParOf" srcId="{09D4844E-48B2-426E-8845-DB5A039582E1}" destId="{5964E4FB-B51D-4ADE-B9FA-14EFFB2179B9}" srcOrd="0" destOrd="0" presId="urn:microsoft.com/office/officeart/2018/2/layout/IconVerticalSolidList"/>
    <dgm:cxn modelId="{7DAF398A-14D7-6C44-8352-F839BEA6D595}" type="presParOf" srcId="{5964E4FB-B51D-4ADE-B9FA-14EFFB2179B9}" destId="{7C5CCE68-E312-4E38-BDF4-27B19431BB00}" srcOrd="0" destOrd="0" presId="urn:microsoft.com/office/officeart/2018/2/layout/IconVerticalSolidList"/>
    <dgm:cxn modelId="{799CAE22-368F-544E-BDEC-75FBAF56E1BF}" type="presParOf" srcId="{5964E4FB-B51D-4ADE-B9FA-14EFFB2179B9}" destId="{C97FC89F-F352-4361-B7E2-EB1FADC8C22E}" srcOrd="1" destOrd="0" presId="urn:microsoft.com/office/officeart/2018/2/layout/IconVerticalSolidList"/>
    <dgm:cxn modelId="{57E44C5C-5A55-8D40-AF10-87D2FA08E63D}" type="presParOf" srcId="{5964E4FB-B51D-4ADE-B9FA-14EFFB2179B9}" destId="{8AC72ED5-8CA2-4112-BAA4-99596FACEAF2}" srcOrd="2" destOrd="0" presId="urn:microsoft.com/office/officeart/2018/2/layout/IconVerticalSolidList"/>
    <dgm:cxn modelId="{1E02EB93-4060-314D-9568-8522BC2C7192}" type="presParOf" srcId="{5964E4FB-B51D-4ADE-B9FA-14EFFB2179B9}" destId="{F52D0FC8-749D-4877-91CE-F07EEAA3E9D3}" srcOrd="3" destOrd="0" presId="urn:microsoft.com/office/officeart/2018/2/layout/IconVerticalSolidList"/>
    <dgm:cxn modelId="{7A11C7F7-09FB-214E-A8BF-595FD4B95015}" type="presParOf" srcId="{09D4844E-48B2-426E-8845-DB5A039582E1}" destId="{15333B9D-48E1-43EC-B7D0-1B8D7CE03E6A}" srcOrd="1" destOrd="0" presId="urn:microsoft.com/office/officeart/2018/2/layout/IconVerticalSolidList"/>
    <dgm:cxn modelId="{34545E0F-C553-A840-BC9F-6B1931157C1E}" type="presParOf" srcId="{09D4844E-48B2-426E-8845-DB5A039582E1}" destId="{484BE593-F2F5-4DF2-864A-1D4C39D9AC57}" srcOrd="2" destOrd="0" presId="urn:microsoft.com/office/officeart/2018/2/layout/IconVerticalSolidList"/>
    <dgm:cxn modelId="{B6739AB1-E921-C74F-9BDD-D26FF75CFD4B}" type="presParOf" srcId="{484BE593-F2F5-4DF2-864A-1D4C39D9AC57}" destId="{2ADC86B8-4B9E-484B-96D1-F589F650EEEF}" srcOrd="0" destOrd="0" presId="urn:microsoft.com/office/officeart/2018/2/layout/IconVerticalSolidList"/>
    <dgm:cxn modelId="{2D0306FB-8293-6543-A9F5-8A65909D3032}" type="presParOf" srcId="{484BE593-F2F5-4DF2-864A-1D4C39D9AC57}" destId="{65950092-2C18-4C33-A13E-C9FF195EC11F}" srcOrd="1" destOrd="0" presId="urn:microsoft.com/office/officeart/2018/2/layout/IconVerticalSolidList"/>
    <dgm:cxn modelId="{EC7B7C4D-F1DC-C34B-8A3F-FB1BCC46F263}" type="presParOf" srcId="{484BE593-F2F5-4DF2-864A-1D4C39D9AC57}" destId="{13F06EE8-FD72-428C-9919-DFE6497134AF}" srcOrd="2" destOrd="0" presId="urn:microsoft.com/office/officeart/2018/2/layout/IconVerticalSolidList"/>
    <dgm:cxn modelId="{10D0DCA2-0B3D-E34E-93B6-9B28CF7A72A6}" type="presParOf" srcId="{484BE593-F2F5-4DF2-864A-1D4C39D9AC57}" destId="{319D0027-E85C-4347-A9A3-931653B31221}" srcOrd="3" destOrd="0" presId="urn:microsoft.com/office/officeart/2018/2/layout/IconVerticalSolidList"/>
    <dgm:cxn modelId="{FB516A63-35CD-DF43-874D-79DA9A94DAC7}" type="presParOf" srcId="{09D4844E-48B2-426E-8845-DB5A039582E1}" destId="{C25ABC85-B456-4F0C-811F-CEF27915AEEB}" srcOrd="3" destOrd="0" presId="urn:microsoft.com/office/officeart/2018/2/layout/IconVerticalSolidList"/>
    <dgm:cxn modelId="{B0BF4361-EDF0-924C-904C-492AC9098D66}" type="presParOf" srcId="{09D4844E-48B2-426E-8845-DB5A039582E1}" destId="{D3864568-CB31-4D37-B6FA-7F99465E8976}" srcOrd="4" destOrd="0" presId="urn:microsoft.com/office/officeart/2018/2/layout/IconVerticalSolidList"/>
    <dgm:cxn modelId="{7EB87A55-FC4D-EC4C-98BA-8C1543AAC0A1}" type="presParOf" srcId="{D3864568-CB31-4D37-B6FA-7F99465E8976}" destId="{FE5FEAD3-817D-455B-B6DD-0A0D0BD86557}" srcOrd="0" destOrd="0" presId="urn:microsoft.com/office/officeart/2018/2/layout/IconVerticalSolidList"/>
    <dgm:cxn modelId="{588A80FB-DD0F-6A46-9398-869961BE97AC}" type="presParOf" srcId="{D3864568-CB31-4D37-B6FA-7F99465E8976}" destId="{6C847F58-3155-4467-8CF0-4224CE7A85C8}" srcOrd="1" destOrd="0" presId="urn:microsoft.com/office/officeart/2018/2/layout/IconVerticalSolidList"/>
    <dgm:cxn modelId="{0E0B0A8A-78D1-2F4C-B2A2-41AD39FC230A}" type="presParOf" srcId="{D3864568-CB31-4D37-B6FA-7F99465E8976}" destId="{41D08805-03BD-41D3-AFED-3128F9F44C85}" srcOrd="2" destOrd="0" presId="urn:microsoft.com/office/officeart/2018/2/layout/IconVerticalSolidList"/>
    <dgm:cxn modelId="{3A20153E-629C-204C-9604-843053ECE490}" type="presParOf" srcId="{D3864568-CB31-4D37-B6FA-7F99465E8976}" destId="{FF9BE7D9-494E-4BBF-A429-6078CA7D431D}" srcOrd="3" destOrd="0" presId="urn:microsoft.com/office/officeart/2018/2/layout/IconVerticalSolidList"/>
    <dgm:cxn modelId="{30FDEE40-E74E-FC44-9098-CB3550660096}" type="presParOf" srcId="{09D4844E-48B2-426E-8845-DB5A039582E1}" destId="{D02C3FD1-9895-41B0-9A97-CFAB3EB2FB32}" srcOrd="5" destOrd="0" presId="urn:microsoft.com/office/officeart/2018/2/layout/IconVerticalSolidList"/>
    <dgm:cxn modelId="{007DA511-52FA-1444-BA07-855D42A1ADC9}" type="presParOf" srcId="{09D4844E-48B2-426E-8845-DB5A039582E1}" destId="{0658222C-871A-4CC2-9016-2B69A2A3E2E4}" srcOrd="6" destOrd="0" presId="urn:microsoft.com/office/officeart/2018/2/layout/IconVerticalSolidList"/>
    <dgm:cxn modelId="{22746D08-81DE-5C49-B6FB-AEB29C532AA3}" type="presParOf" srcId="{0658222C-871A-4CC2-9016-2B69A2A3E2E4}" destId="{6735C883-8648-4109-8A93-6E06207E88C7}" srcOrd="0" destOrd="0" presId="urn:microsoft.com/office/officeart/2018/2/layout/IconVerticalSolidList"/>
    <dgm:cxn modelId="{B7F320B5-4708-3E49-A966-3EBB247CFF1D}" type="presParOf" srcId="{0658222C-871A-4CC2-9016-2B69A2A3E2E4}" destId="{9FD3E031-BAAA-4B2E-AB03-25828DD0F583}" srcOrd="1" destOrd="0" presId="urn:microsoft.com/office/officeart/2018/2/layout/IconVerticalSolidList"/>
    <dgm:cxn modelId="{C2BBAF8E-B054-6A43-B1C8-DAD01F87B5A3}" type="presParOf" srcId="{0658222C-871A-4CC2-9016-2B69A2A3E2E4}" destId="{79361AED-9E88-4AAA-9721-696EF6CE666B}" srcOrd="2" destOrd="0" presId="urn:microsoft.com/office/officeart/2018/2/layout/IconVerticalSolidList"/>
    <dgm:cxn modelId="{78DBF7F2-F1B7-AA45-91C6-85184122F004}" type="presParOf" srcId="{0658222C-871A-4CC2-9016-2B69A2A3E2E4}" destId="{0FDC318A-8BF4-4EBE-B01E-F2F200F0970F}" srcOrd="3" destOrd="0" presId="urn:microsoft.com/office/officeart/2018/2/layout/IconVerticalSolidList"/>
    <dgm:cxn modelId="{1E50867B-0858-BA4C-90C1-EFDDACD7F4F4}" type="presParOf" srcId="{09D4844E-48B2-426E-8845-DB5A039582E1}" destId="{45571F27-0783-49EF-9320-C6F2BDCEB579}" srcOrd="7" destOrd="0" presId="urn:microsoft.com/office/officeart/2018/2/layout/IconVerticalSolidList"/>
    <dgm:cxn modelId="{59F44306-4EB9-F042-B28D-08377817EE6C}" type="presParOf" srcId="{09D4844E-48B2-426E-8845-DB5A039582E1}" destId="{F424545B-8983-4227-BB53-FE0C1035611F}" srcOrd="8" destOrd="0" presId="urn:microsoft.com/office/officeart/2018/2/layout/IconVerticalSolidList"/>
    <dgm:cxn modelId="{D15ADD77-7373-6B4F-A4BC-D1488E8EB01C}" type="presParOf" srcId="{F424545B-8983-4227-BB53-FE0C1035611F}" destId="{B111880C-272C-46B9-AAD0-98FDBF5C2359}" srcOrd="0" destOrd="0" presId="urn:microsoft.com/office/officeart/2018/2/layout/IconVerticalSolidList"/>
    <dgm:cxn modelId="{62A212A8-0698-2848-A292-B4E02E5624C5}" type="presParOf" srcId="{F424545B-8983-4227-BB53-FE0C1035611F}" destId="{A53BD811-1FDC-403C-8FB1-E7072ADFD655}" srcOrd="1" destOrd="0" presId="urn:microsoft.com/office/officeart/2018/2/layout/IconVerticalSolidList"/>
    <dgm:cxn modelId="{04547EA3-D407-BD41-B461-E963382110C5}" type="presParOf" srcId="{F424545B-8983-4227-BB53-FE0C1035611F}" destId="{7F739555-CC12-400F-86F1-F2539D215060}" srcOrd="2" destOrd="0" presId="urn:microsoft.com/office/officeart/2018/2/layout/IconVerticalSolidList"/>
    <dgm:cxn modelId="{7F5395CB-7167-CE4E-9458-C0DDE8785005}" type="presParOf" srcId="{F424545B-8983-4227-BB53-FE0C1035611F}" destId="{14873A63-1FEC-4B2F-9152-66B1BCD3EFAF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5CCE68-E312-4E38-BDF4-27B19431BB00}">
      <dsp:nvSpPr>
        <dsp:cNvPr id="0" name=""/>
        <dsp:cNvSpPr/>
      </dsp:nvSpPr>
      <dsp:spPr>
        <a:xfrm>
          <a:off x="0" y="2586"/>
          <a:ext cx="10553700" cy="55094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97FC89F-F352-4361-B7E2-EB1FADC8C22E}">
      <dsp:nvSpPr>
        <dsp:cNvPr id="0" name=""/>
        <dsp:cNvSpPr/>
      </dsp:nvSpPr>
      <dsp:spPr>
        <a:xfrm>
          <a:off x="166659" y="126548"/>
          <a:ext cx="303017" cy="30301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52D0FC8-749D-4877-91CE-F07EEAA3E9D3}">
      <dsp:nvSpPr>
        <dsp:cNvPr id="0" name=""/>
        <dsp:cNvSpPr/>
      </dsp:nvSpPr>
      <dsp:spPr>
        <a:xfrm>
          <a:off x="636336" y="2586"/>
          <a:ext cx="9917363" cy="5509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308" tIns="58308" rIns="58308" bIns="5830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Without TLS, your HTTP traffic could be intercepted and read in a ‘MITM’ attack</a:t>
          </a:r>
        </a:p>
      </dsp:txBody>
      <dsp:txXfrm>
        <a:off x="636336" y="2586"/>
        <a:ext cx="9917363" cy="550940"/>
      </dsp:txXfrm>
    </dsp:sp>
    <dsp:sp modelId="{2ADC86B8-4B9E-484B-96D1-F589F650EEEF}">
      <dsp:nvSpPr>
        <dsp:cNvPr id="0" name=""/>
        <dsp:cNvSpPr/>
      </dsp:nvSpPr>
      <dsp:spPr>
        <a:xfrm>
          <a:off x="0" y="691262"/>
          <a:ext cx="10553700" cy="550940"/>
        </a:xfrm>
        <a:prstGeom prst="roundRect">
          <a:avLst>
            <a:gd name="adj" fmla="val 10000"/>
          </a:avLst>
        </a:prstGeom>
        <a:solidFill>
          <a:schemeClr val="accent2">
            <a:hueOff val="8838"/>
            <a:satOff val="-8622"/>
            <a:lumOff val="-44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5950092-2C18-4C33-A13E-C9FF195EC11F}">
      <dsp:nvSpPr>
        <dsp:cNvPr id="0" name=""/>
        <dsp:cNvSpPr/>
      </dsp:nvSpPr>
      <dsp:spPr>
        <a:xfrm>
          <a:off x="166659" y="815223"/>
          <a:ext cx="303017" cy="30301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9D0027-E85C-4347-A9A3-931653B31221}">
      <dsp:nvSpPr>
        <dsp:cNvPr id="0" name=""/>
        <dsp:cNvSpPr/>
      </dsp:nvSpPr>
      <dsp:spPr>
        <a:xfrm>
          <a:off x="636336" y="691262"/>
          <a:ext cx="9917363" cy="5509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308" tIns="58308" rIns="58308" bIns="5830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Certificates provides data encryption when interacting with a website</a:t>
          </a:r>
        </a:p>
      </dsp:txBody>
      <dsp:txXfrm>
        <a:off x="636336" y="691262"/>
        <a:ext cx="9917363" cy="550940"/>
      </dsp:txXfrm>
    </dsp:sp>
    <dsp:sp modelId="{FE5FEAD3-817D-455B-B6DD-0A0D0BD86557}">
      <dsp:nvSpPr>
        <dsp:cNvPr id="0" name=""/>
        <dsp:cNvSpPr/>
      </dsp:nvSpPr>
      <dsp:spPr>
        <a:xfrm>
          <a:off x="0" y="1379937"/>
          <a:ext cx="10553700" cy="550940"/>
        </a:xfrm>
        <a:prstGeom prst="roundRect">
          <a:avLst>
            <a:gd name="adj" fmla="val 10000"/>
          </a:avLst>
        </a:prstGeom>
        <a:solidFill>
          <a:schemeClr val="accent2">
            <a:hueOff val="17677"/>
            <a:satOff val="-17244"/>
            <a:lumOff val="-88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C847F58-3155-4467-8CF0-4224CE7A85C8}">
      <dsp:nvSpPr>
        <dsp:cNvPr id="0" name=""/>
        <dsp:cNvSpPr/>
      </dsp:nvSpPr>
      <dsp:spPr>
        <a:xfrm>
          <a:off x="166659" y="1503899"/>
          <a:ext cx="303017" cy="30301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F9BE7D9-494E-4BBF-A429-6078CA7D431D}">
      <dsp:nvSpPr>
        <dsp:cNvPr id="0" name=""/>
        <dsp:cNvSpPr/>
      </dsp:nvSpPr>
      <dsp:spPr>
        <a:xfrm>
          <a:off x="636336" y="1379937"/>
          <a:ext cx="9917363" cy="5509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308" tIns="58308" rIns="58308" bIns="5830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Certificates use public and private keys for encryption</a:t>
          </a:r>
        </a:p>
      </dsp:txBody>
      <dsp:txXfrm>
        <a:off x="636336" y="1379937"/>
        <a:ext cx="9917363" cy="550940"/>
      </dsp:txXfrm>
    </dsp:sp>
    <dsp:sp modelId="{6735C883-8648-4109-8A93-6E06207E88C7}">
      <dsp:nvSpPr>
        <dsp:cNvPr id="0" name=""/>
        <dsp:cNvSpPr/>
      </dsp:nvSpPr>
      <dsp:spPr>
        <a:xfrm>
          <a:off x="0" y="2068613"/>
          <a:ext cx="10553700" cy="550940"/>
        </a:xfrm>
        <a:prstGeom prst="roundRect">
          <a:avLst>
            <a:gd name="adj" fmla="val 10000"/>
          </a:avLst>
        </a:prstGeom>
        <a:solidFill>
          <a:schemeClr val="accent2">
            <a:hueOff val="26515"/>
            <a:satOff val="-25865"/>
            <a:lumOff val="-132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FD3E031-BAAA-4B2E-AB03-25828DD0F583}">
      <dsp:nvSpPr>
        <dsp:cNvPr id="0" name=""/>
        <dsp:cNvSpPr/>
      </dsp:nvSpPr>
      <dsp:spPr>
        <a:xfrm>
          <a:off x="166659" y="2192574"/>
          <a:ext cx="303017" cy="30301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DC318A-8BF4-4EBE-B01E-F2F200F0970F}">
      <dsp:nvSpPr>
        <dsp:cNvPr id="0" name=""/>
        <dsp:cNvSpPr/>
      </dsp:nvSpPr>
      <dsp:spPr>
        <a:xfrm>
          <a:off x="636336" y="2068613"/>
          <a:ext cx="9917363" cy="5509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308" tIns="58308" rIns="58308" bIns="5830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Pub and Priv keys work together, and used alone aren’t used for decryption</a:t>
          </a:r>
        </a:p>
      </dsp:txBody>
      <dsp:txXfrm>
        <a:off x="636336" y="2068613"/>
        <a:ext cx="9917363" cy="550940"/>
      </dsp:txXfrm>
    </dsp:sp>
    <dsp:sp modelId="{B111880C-272C-46B9-AAD0-98FDBF5C2359}">
      <dsp:nvSpPr>
        <dsp:cNvPr id="0" name=""/>
        <dsp:cNvSpPr/>
      </dsp:nvSpPr>
      <dsp:spPr>
        <a:xfrm>
          <a:off x="0" y="2757288"/>
          <a:ext cx="10553700" cy="550940"/>
        </a:xfrm>
        <a:prstGeom prst="roundRect">
          <a:avLst>
            <a:gd name="adj" fmla="val 10000"/>
          </a:avLst>
        </a:prstGeom>
        <a:solidFill>
          <a:schemeClr val="accent2">
            <a:hueOff val="35353"/>
            <a:satOff val="-34487"/>
            <a:lumOff val="-1766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53BD811-1FDC-403C-8FB1-E7072ADFD655}">
      <dsp:nvSpPr>
        <dsp:cNvPr id="0" name=""/>
        <dsp:cNvSpPr/>
      </dsp:nvSpPr>
      <dsp:spPr>
        <a:xfrm>
          <a:off x="166659" y="2881250"/>
          <a:ext cx="303017" cy="303017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4873A63-1FEC-4B2F-9152-66B1BCD3EFAF}">
      <dsp:nvSpPr>
        <dsp:cNvPr id="0" name=""/>
        <dsp:cNvSpPr/>
      </dsp:nvSpPr>
      <dsp:spPr>
        <a:xfrm>
          <a:off x="636336" y="2757288"/>
          <a:ext cx="9917363" cy="5509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308" tIns="58308" rIns="58308" bIns="5830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Certificate Authorities ensure a Pub key provided from a server's certificate is legit</a:t>
          </a:r>
        </a:p>
      </dsp:txBody>
      <dsp:txXfrm>
        <a:off x="636336" y="2757288"/>
        <a:ext cx="9917363" cy="55094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31F2F2-70BA-5A48-9E76-C512647B7433}" type="datetimeFigureOut">
              <a:rPr lang="en-US" smtClean="0"/>
              <a:t>6/5/20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92BE40-4185-104E-9B4E-A15F654DCA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0942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uS36UFiDlhk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documentation/elastic-load-balancing/" TargetMode="External"/><Relationship Id="rId7" Type="http://schemas.openxmlformats.org/officeDocument/2006/relationships/hyperlink" Target="https://docs.aws.amazon.com/AWSCloudFormation/latest/UserGuide/aws-resource-certificatemanager-certificate.html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aws.amazon.com/documentation/elastic-beanstalk/" TargetMode="External"/><Relationship Id="rId5" Type="http://schemas.openxmlformats.org/officeDocument/2006/relationships/hyperlink" Target="https://aws.amazon.com/documentation/apigateway/" TargetMode="External"/><Relationship Id="rId4" Type="http://schemas.openxmlformats.org/officeDocument/2006/relationships/hyperlink" Target="https://aws.amazon.com/documentation/cloudfront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aws.amazon.com/acm/latest/userguide/acm-services.html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techbizweb.com/linkedin-allowed-tls-certificate-to-expire-again/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Need a refresher? </a:t>
            </a:r>
            <a:r>
              <a:rPr lang="en-AU" dirty="0">
                <a:hlinkClick r:id="rId3"/>
              </a:rPr>
              <a:t>https://www.youtube.com/watch?v=uS36UFiDlhk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92BE40-4185-104E-9B4E-A15F654DCAF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6554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92BE40-4185-104E-9B4E-A15F654DCAF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6902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 can use public and private ACM certificates with the following AWS services:</a:t>
            </a:r>
            <a:br>
              <a:rPr lang="en-AU" dirty="0"/>
            </a:b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 Elastic Load Balancing – Refer to the </a:t>
            </a:r>
            <a:r>
              <a:rPr lang="en-A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Elastic Load Balancing documentation</a:t>
            </a:r>
            <a:br>
              <a:rPr lang="en-AU" dirty="0"/>
            </a:b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 Amazon CloudFront – Refer to the </a:t>
            </a:r>
            <a:r>
              <a:rPr lang="en-A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CloudFront documentation</a:t>
            </a:r>
            <a:br>
              <a:rPr lang="en-AU" dirty="0"/>
            </a:b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 Amazon API Gateway – Refer to the </a:t>
            </a:r>
            <a:r>
              <a:rPr lang="en-A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API Gateway documentation</a:t>
            </a:r>
            <a:br>
              <a:rPr lang="en-AU" dirty="0"/>
            </a:b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 AWS Elastic Beanstalk – Refer to the </a:t>
            </a:r>
            <a:r>
              <a:rPr lang="en-A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/>
              </a:rPr>
              <a:t>AWS Elastic Beanstalk documentation</a:t>
            </a:r>
            <a:br>
              <a:rPr lang="en-AU" dirty="0"/>
            </a:b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 AWS CloudFormation – Support is currently limited to public certificates that use email validation. Refer to the </a:t>
            </a:r>
            <a:r>
              <a:rPr lang="en-A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/>
              </a:rPr>
              <a:t>AWS CloudFormation documentation 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92BE40-4185-104E-9B4E-A15F654DCAF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1430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Auto renewal resources: </a:t>
            </a:r>
            <a:r>
              <a:rPr lang="en-AU" dirty="0">
                <a:hlinkClick r:id="rId3"/>
              </a:rPr>
              <a:t>https://docs.aws.amazon.com/acm/latest/userguide/acm-services.html</a:t>
            </a:r>
            <a:endParaRPr lang="en-AU" dirty="0"/>
          </a:p>
          <a:p>
            <a:endParaRPr lang="en-AU" dirty="0"/>
          </a:p>
          <a:p>
            <a:r>
              <a:rPr lang="en-AU" dirty="0"/>
              <a:t>Example of LinkedIn: </a:t>
            </a:r>
            <a:r>
              <a:rPr lang="en-AU" dirty="0">
                <a:hlinkClick r:id="rId4"/>
              </a:rPr>
              <a:t>https://techbizweb.com/linkedin-allowed-tls-certificate-to-expire-again/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92BE40-4185-104E-9B4E-A15F654DCAF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1595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92BE40-4185-104E-9B4E-A15F654DCAF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7757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dirty="0"/>
              <a:pPr/>
              <a:t>6/5/20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dirty="0"/>
              <a:pPr/>
              <a:t>6/5/20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6/5/20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4567-0DE4-3F47-BF90-CB84690072F9}" type="datetimeFigureOut">
              <a:rPr lang="en-US" dirty="0"/>
              <a:pPr/>
              <a:t>6/5/20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dirty="0"/>
              <a:pPr/>
              <a:t>6/5/20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dirty="0"/>
              <a:pPr/>
              <a:t>6/5/20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dirty="0"/>
              <a:pPr/>
              <a:t>6/5/20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6/5/20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dirty="0"/>
              <a:pPr/>
              <a:t>6/5/20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dirty="0"/>
              <a:pPr/>
              <a:t>6/5/20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dirty="0"/>
              <a:pPr/>
              <a:t>6/5/20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dirty="0"/>
              <a:pPr/>
              <a:t>6/5/20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dirty="0"/>
              <a:pPr/>
              <a:t>6/5/20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8C79C5D-2A6F-F04D-97DA-BEF2467B64E4}" type="datetimeFigureOut">
              <a:rPr lang="en-US" dirty="0"/>
              <a:pPr/>
              <a:t>6/5/20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 dirty="0"/>
              <a:pPr/>
              <a:t>6/5/20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3" r:id="rId9"/>
    <p:sldLayoutId id="2147483657" r:id="rId10"/>
    <p:sldLayoutId id="2147483666" r:id="rId11"/>
    <p:sldLayoutId id="2147483661" r:id="rId12"/>
    <p:sldLayoutId id="2147483658" r:id="rId13"/>
    <p:sldLayoutId id="2147483659" r:id="rId1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www.cloudflare.com/learning/ssl/what-happens-in-a-tls-handshake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tiff"/><Relationship Id="rId5" Type="http://schemas.openxmlformats.org/officeDocument/2006/relationships/image" Target="../media/image15.tiff"/><Relationship Id="rId4" Type="http://schemas.openxmlformats.org/officeDocument/2006/relationships/image" Target="../media/image14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tif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tiff"/><Relationship Id="rId5" Type="http://schemas.openxmlformats.org/officeDocument/2006/relationships/image" Target="../media/image21.tiff"/><Relationship Id="rId4" Type="http://schemas.openxmlformats.org/officeDocument/2006/relationships/image" Target="../media/image20.tif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hackerone.com/reports/220615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46AE77-143F-6D4D-AFE2-570F1B022E6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SSL/TLS and Certificates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ADF410-7DC6-4842-B8C2-052BA2D9D69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Let’s get some of the basics down!</a:t>
            </a:r>
          </a:p>
        </p:txBody>
      </p:sp>
    </p:spTree>
    <p:extLst>
      <p:ext uri="{BB962C8B-B14F-4D97-AF65-F5344CB8AC3E}">
        <p14:creationId xmlns:p14="http://schemas.microsoft.com/office/powerpoint/2010/main" val="40412078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9AC90-9D1B-5F46-AD2F-C7E329FC3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involved?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DED6A4-17DF-FD4B-9A47-FE1CA6BECD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want to make sure the traffic accessing our website is encrypted</a:t>
            </a:r>
          </a:p>
          <a:p>
            <a:r>
              <a:rPr lang="en-US" dirty="0"/>
              <a:t>We need to enable HTTPS</a:t>
            </a:r>
          </a:p>
          <a:p>
            <a:r>
              <a:rPr lang="en-US" dirty="0"/>
              <a:t>HTTPS requires a certificate to enable TLS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193392F-4593-AE4E-9737-B652DC4F7853}"/>
              </a:ext>
            </a:extLst>
          </p:cNvPr>
          <p:cNvSpPr/>
          <p:nvPr/>
        </p:nvSpPr>
        <p:spPr>
          <a:xfrm>
            <a:off x="7646503" y="3886200"/>
            <a:ext cx="3018183" cy="260405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You might hear ‘SSL’ and ‘TLS’ used interchangeably. We use TLS now, but some people still say SSL 🤷🏽‍♀️</a:t>
            </a:r>
          </a:p>
        </p:txBody>
      </p:sp>
    </p:spTree>
    <p:extLst>
      <p:ext uri="{BB962C8B-B14F-4D97-AF65-F5344CB8AC3E}">
        <p14:creationId xmlns:p14="http://schemas.microsoft.com/office/powerpoint/2010/main" val="1975621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6">
            <a:extLst>
              <a:ext uri="{FF2B5EF4-FFF2-40B4-BE49-F238E27FC236}">
                <a16:creationId xmlns:a16="http://schemas.microsoft.com/office/drawing/2014/main" id="{B9D93730-8C7D-423D-9137-597B5FA657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6="http://schemas.microsoft.com/office/drawing/2014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8" name="Content Placeholder 5">
            <a:extLst>
              <a:ext uri="{FF2B5EF4-FFF2-40B4-BE49-F238E27FC236}">
                <a16:creationId xmlns:a16="http://schemas.microsoft.com/office/drawing/2014/main" id="{F0D028AD-C8F8-4714-A5EC-E3F9C72E92AA}"/>
              </a:ext>
            </a:extLst>
          </p:cNvPr>
          <p:cNvGraphicFramePr>
            <a:graphicFrameLocks noGrp="1"/>
          </p:cNvGraphicFramePr>
          <p:nvPr>
            <p:ph sz="half" idx="4294967295"/>
            <p:extLst>
              <p:ext uri="{D42A27DB-BD31-4B8C-83A1-F6EECF244321}">
                <p14:modId xmlns:p14="http://schemas.microsoft.com/office/powerpoint/2010/main" val="2158265382"/>
              </p:ext>
            </p:extLst>
          </p:nvPr>
        </p:nvGraphicFramePr>
        <p:xfrm>
          <a:off x="819150" y="2548647"/>
          <a:ext cx="10553700" cy="33108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2" name="Title 1">
            <a:extLst>
              <a:ext uri="{FF2B5EF4-FFF2-40B4-BE49-F238E27FC236}">
                <a16:creationId xmlns:a16="http://schemas.microsoft.com/office/drawing/2014/main" id="{AFABFC77-0F42-AB42-B367-845FC86060B1}"/>
              </a:ext>
            </a:extLst>
          </p:cNvPr>
          <p:cNvSpPr txBox="1">
            <a:spLocks/>
          </p:cNvSpPr>
          <p:nvPr/>
        </p:nvSpPr>
        <p:spPr>
          <a:xfrm>
            <a:off x="810000" y="447188"/>
            <a:ext cx="10571998" cy="97045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Let’s get a bit more detailed….</a:t>
            </a:r>
          </a:p>
        </p:txBody>
      </p:sp>
    </p:spTree>
    <p:extLst>
      <p:ext uri="{BB962C8B-B14F-4D97-AF65-F5344CB8AC3E}">
        <p14:creationId xmlns:p14="http://schemas.microsoft.com/office/powerpoint/2010/main" val="32939112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>
            <a:extLst>
              <a:ext uri="{FF2B5EF4-FFF2-40B4-BE49-F238E27FC236}">
                <a16:creationId xmlns:a16="http://schemas.microsoft.com/office/drawing/2014/main" id="{53576798-7F98-4C7F-B6C7-6D41B5A7E9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2264E67-6F59-4D8D-8E5F-8245B0FEAE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3" y="0"/>
            <a:ext cx="12187427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23">
            <a:extLst>
              <a:ext uri="{FF2B5EF4-FFF2-40B4-BE49-F238E27FC236}">
                <a16:creationId xmlns:a16="http://schemas.microsoft.com/office/drawing/2014/main" id="{158E1C6E-D299-4F5D-B15B-155EBF7F6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212121"/>
          </a:solidFill>
          <a:ln>
            <a:noFill/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999083-1B0B-DA4C-AED4-49CF3F47F6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514" y="457201"/>
            <a:ext cx="3575737" cy="133268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200" dirty="0">
                <a:solidFill>
                  <a:srgbClr val="FFFFFF"/>
                </a:solidFill>
              </a:rPr>
              <a:t>The Handshake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0C1052-E701-DF4D-B95D-21020487BB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1514" y="2046514"/>
            <a:ext cx="3575737" cy="39948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600" dirty="0">
                <a:solidFill>
                  <a:srgbClr val="FFFFFF"/>
                </a:solidFill>
              </a:rPr>
              <a:t>“TLS is an encryption protocol designed to secure Internet communications. A TLS handshake is the process that kicks off a communication session that uses TLS encryption. During a TLS handshake, the two communicating sides exchange messages to acknowledge each other, verify each other, establish the encryption algorithms they will use, and agree on session keys. TLS handshakes are a foundational part of how HTTPS works.”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E9A58B9-953C-AE40-8290-5365162039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280790" y="1485536"/>
            <a:ext cx="6267743" cy="3588282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B422D96-5B35-444D-A968-8D638CE07180}"/>
              </a:ext>
            </a:extLst>
          </p:cNvPr>
          <p:cNvSpPr txBox="1"/>
          <p:nvPr/>
        </p:nvSpPr>
        <p:spPr>
          <a:xfrm>
            <a:off x="1768533" y="6265015"/>
            <a:ext cx="8654933" cy="36933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AU" dirty="0">
                <a:hlinkClick r:id="rId4"/>
              </a:rPr>
              <a:t>https://www.cloudflare.com/learning/ssl/what-happens-in-a-tls-handshake/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05692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0E875A-4DF3-EB47-B73A-6EE60473E7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have a cert?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597AEE-6D67-FB49-9D6E-7C460F4D9B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5461" y="3107724"/>
            <a:ext cx="1911350" cy="19113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F582267-30B3-BA46-8FD6-85551E4FCD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0032" y="2779668"/>
            <a:ext cx="2567459" cy="256745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4859B29-CAB8-1540-8A44-3BA07353CF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063398"/>
            <a:ext cx="1357870" cy="135787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B1DEB94-EB66-BF4E-B115-3674658A8F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60712" y="2990506"/>
            <a:ext cx="2028568" cy="202856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E640AB5-8AD5-1A41-8DA6-98A3326A09F2}"/>
              </a:ext>
            </a:extLst>
          </p:cNvPr>
          <p:cNvSpPr txBox="1"/>
          <p:nvPr/>
        </p:nvSpPr>
        <p:spPr>
          <a:xfrm>
            <a:off x="810000" y="5479790"/>
            <a:ext cx="26997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AWS Load Balancers</a:t>
            </a:r>
          </a:p>
          <a:p>
            <a:r>
              <a:rPr lang="en-US" dirty="0"/>
              <a:t>(and Elastic Beanstalk)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08D61B-0502-A446-BE36-D2709C28917A}"/>
              </a:ext>
            </a:extLst>
          </p:cNvPr>
          <p:cNvSpPr txBox="1"/>
          <p:nvPr/>
        </p:nvSpPr>
        <p:spPr>
          <a:xfrm>
            <a:off x="5143508" y="5433624"/>
            <a:ext cx="1380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Cloudfront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D2EFA33-A0EB-0441-9392-765A3FE951DD}"/>
              </a:ext>
            </a:extLst>
          </p:cNvPr>
          <p:cNvSpPr txBox="1"/>
          <p:nvPr/>
        </p:nvSpPr>
        <p:spPr>
          <a:xfrm>
            <a:off x="8786772" y="5479017"/>
            <a:ext cx="1670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API Gateway</a:t>
            </a:r>
          </a:p>
        </p:txBody>
      </p:sp>
    </p:spTree>
    <p:extLst>
      <p:ext uri="{BB962C8B-B14F-4D97-AF65-F5344CB8AC3E}">
        <p14:creationId xmlns:p14="http://schemas.microsoft.com/office/powerpoint/2010/main" val="17002361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506DD-E00E-D842-8536-7BC64B79C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we looking at today?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91BC15B-4911-714D-B0C7-CBB163CF76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000" y="2786894"/>
            <a:ext cx="2520778" cy="252077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92B7514-17FE-5640-B1E1-63969E076D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7263" y="2674652"/>
            <a:ext cx="2745259" cy="274525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0ED1597-FB06-6C40-87EF-DE7FEFD7C4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9007" y="2786893"/>
            <a:ext cx="2520778" cy="252077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78AB8B5-8547-1540-B66D-DC849F038E31}"/>
              </a:ext>
            </a:extLst>
          </p:cNvPr>
          <p:cNvSpPr txBox="1"/>
          <p:nvPr/>
        </p:nvSpPr>
        <p:spPr>
          <a:xfrm>
            <a:off x="711146" y="5721178"/>
            <a:ext cx="2113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Route 53 Domain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D073718-7E15-2547-A2C2-6D81B1288B19}"/>
              </a:ext>
            </a:extLst>
          </p:cNvPr>
          <p:cNvSpPr txBox="1"/>
          <p:nvPr/>
        </p:nvSpPr>
        <p:spPr>
          <a:xfrm>
            <a:off x="4677263" y="5721178"/>
            <a:ext cx="30492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AWS Certificate Manager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F1B7FF7-F74C-C141-AF7B-A8627A86C3F6}"/>
              </a:ext>
            </a:extLst>
          </p:cNvPr>
          <p:cNvSpPr txBox="1"/>
          <p:nvPr/>
        </p:nvSpPr>
        <p:spPr>
          <a:xfrm>
            <a:off x="8769007" y="5721178"/>
            <a:ext cx="1826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Load Balancer</a:t>
            </a:r>
          </a:p>
        </p:txBody>
      </p:sp>
    </p:spTree>
    <p:extLst>
      <p:ext uri="{BB962C8B-B14F-4D97-AF65-F5344CB8AC3E}">
        <p14:creationId xmlns:p14="http://schemas.microsoft.com/office/powerpoint/2010/main" val="37355205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BAF3C-A020-784F-9E1C-52E16CA8D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Certificate Expiry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BE9AA1-EC28-EE44-B082-C92DF2C13F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US" dirty="0"/>
              <a:t>Certificates do require renewal</a:t>
            </a:r>
          </a:p>
          <a:p>
            <a:r>
              <a:rPr lang="en-US" dirty="0"/>
              <a:t>If the certificate is associated with some AWS resources it can be auto-renewed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Certificate expiry may be an indication of a broader cultural issue related to security</a:t>
            </a:r>
          </a:p>
          <a:p>
            <a:endParaRPr lang="en-US" dirty="0"/>
          </a:p>
          <a:p>
            <a:r>
              <a:rPr lang="en-US" dirty="0"/>
              <a:t>It doesn’t look good for that company!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16223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B6DC9B1-65B5-6948-9AAA-6ACBA1DEE7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59" y="0"/>
            <a:ext cx="7112000" cy="35687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8768CC0-3C9B-A64A-A983-DF8BB2C435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2900" y="46017"/>
            <a:ext cx="5499100" cy="2794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854AC7A-844D-5349-B07D-A8A7B82745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3909" y="3673928"/>
            <a:ext cx="5575300" cy="33147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E664683-296D-6F4F-B21F-988D1CCE5D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63229" y="3316349"/>
            <a:ext cx="3717907" cy="330266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C11D824-08B4-4F41-946D-55E3D03DB435}"/>
              </a:ext>
            </a:extLst>
          </p:cNvPr>
          <p:cNvSpPr/>
          <p:nvPr/>
        </p:nvSpPr>
        <p:spPr>
          <a:xfrm>
            <a:off x="4215518" y="2967335"/>
            <a:ext cx="376096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EXAMPLES!</a:t>
            </a:r>
            <a:endParaRPr lang="en-GB" sz="5400" b="1" cap="none" spc="0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9075905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2910FB-F4F6-D640-B63C-7639B6F04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Bug Bounty </a:t>
            </a:r>
            <a:r>
              <a:rPr lang="en-US" dirty="0"/>
              <a:t>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C27100-F9FF-714F-AF10-0DC3BC4FC9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Ubiquiti (50days expired): </a:t>
            </a:r>
            <a:r>
              <a:rPr lang="en-AU" dirty="0">
                <a:hlinkClick r:id="rId2"/>
              </a:rPr>
              <a:t>https://hackerone.com/reports/220615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047511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Yellow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</TotalTime>
  <Words>459</Words>
  <Application>Microsoft Macintosh PowerPoint</Application>
  <PresentationFormat>Widescreen</PresentationFormat>
  <Paragraphs>45</Paragraphs>
  <Slides>9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Calibri</vt:lpstr>
      <vt:lpstr>Century Gothic</vt:lpstr>
      <vt:lpstr>Wingdings 2</vt:lpstr>
      <vt:lpstr>Quotable</vt:lpstr>
      <vt:lpstr>SSL/TLS and Certificates</vt:lpstr>
      <vt:lpstr>What’s involved?</vt:lpstr>
      <vt:lpstr>PowerPoint Presentation</vt:lpstr>
      <vt:lpstr>The Handshake</vt:lpstr>
      <vt:lpstr>What can have a cert?</vt:lpstr>
      <vt:lpstr>What are we looking at today?</vt:lpstr>
      <vt:lpstr>Certificate Expiry</vt:lpstr>
      <vt:lpstr>PowerPoint Presentation</vt:lpstr>
      <vt:lpstr>Bug Bounty Example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SSL/TLS and Certificates</dc:title>
  <dc:creator>Franca Moretto</dc:creator>
  <cp:lastModifiedBy>Franca Moretto</cp:lastModifiedBy>
  <cp:revision>7</cp:revision>
  <dcterms:created xsi:type="dcterms:W3CDTF">2020-06-03T09:50:41Z</dcterms:created>
  <dcterms:modified xsi:type="dcterms:W3CDTF">2020-06-05T08:16:04Z</dcterms:modified>
</cp:coreProperties>
</file>